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slideLayouts/slideLayout19.xml" ContentType="application/vnd.openxmlformats-officedocument.presentationml.slideLayout+xml"/>
  <Override PartName="/ppt/theme/theme19.xml" ContentType="application/vnd.openxmlformats-officedocument.theme+xml"/>
  <Override PartName="/ppt/slideLayouts/slideLayout20.xml" ContentType="application/vnd.openxmlformats-officedocument.presentationml.slideLayout+xml"/>
  <Override PartName="/ppt/theme/theme20.xml" ContentType="application/vnd.openxmlformats-officedocument.theme+xml"/>
  <Override PartName="/ppt/slideLayouts/slideLayout21.xml" ContentType="application/vnd.openxmlformats-officedocument.presentationml.slideLayout+xml"/>
  <Override PartName="/ppt/theme/theme21.xml" ContentType="application/vnd.openxmlformats-officedocument.theme+xml"/>
  <Override PartName="/ppt/slideLayouts/slideLayout22.xml" ContentType="application/vnd.openxmlformats-officedocument.presentationml.slideLayout+xml"/>
  <Override PartName="/ppt/theme/theme22.xml" ContentType="application/vnd.openxmlformats-officedocument.theme+xml"/>
  <Override PartName="/ppt/slideLayouts/slideLayout23.xml" ContentType="application/vnd.openxmlformats-officedocument.presentationml.slideLayout+xml"/>
  <Override PartName="/ppt/theme/theme23.xml" ContentType="application/vnd.openxmlformats-officedocument.theme+xml"/>
  <Override PartName="/ppt/slideLayouts/slideLayout24.xml" ContentType="application/vnd.openxmlformats-officedocument.presentationml.slideLayout+xml"/>
  <Override PartName="/ppt/theme/theme24.xml" ContentType="application/vnd.openxmlformats-officedocument.theme+xml"/>
  <Override PartName="/ppt/slideLayouts/slideLayout25.xml" ContentType="application/vnd.openxmlformats-officedocument.presentationml.slideLayout+xml"/>
  <Override PartName="/ppt/theme/theme25.xml" ContentType="application/vnd.openxmlformats-officedocument.theme+xml"/>
  <Override PartName="/ppt/slideLayouts/slideLayout26.xml" ContentType="application/vnd.openxmlformats-officedocument.presentationml.slideLayout+xml"/>
  <Override PartName="/ppt/theme/theme26.xml" ContentType="application/vnd.openxmlformats-officedocument.theme+xml"/>
  <Override PartName="/ppt/slideLayouts/slideLayout27.xml" ContentType="application/vnd.openxmlformats-officedocument.presentationml.slideLayout+xml"/>
  <Override PartName="/ppt/theme/theme27.xml" ContentType="application/vnd.openxmlformats-officedocument.theme+xml"/>
  <Override PartName="/ppt/slideLayouts/slideLayout28.xml" ContentType="application/vnd.openxmlformats-officedocument.presentationml.slideLayout+xml"/>
  <Override PartName="/ppt/theme/theme28.xml" ContentType="application/vnd.openxmlformats-officedocument.theme+xml"/>
  <Override PartName="/ppt/slideLayouts/slideLayout29.xml" ContentType="application/vnd.openxmlformats-officedocument.presentationml.slideLayout+xml"/>
  <Override PartName="/ppt/theme/theme29.xml" ContentType="application/vnd.openxmlformats-officedocument.theme+xml"/>
  <Override PartName="/ppt/slideLayouts/slideLayout30.xml" ContentType="application/vnd.openxmlformats-officedocument.presentationml.slideLayout+xml"/>
  <Override PartName="/ppt/theme/theme30.xml" ContentType="application/vnd.openxmlformats-officedocument.theme+xml"/>
  <Override PartName="/ppt/slideLayouts/slideLayout31.xml" ContentType="application/vnd.openxmlformats-officedocument.presentationml.slideLayout+xml"/>
  <Override PartName="/ppt/theme/theme31.xml" ContentType="application/vnd.openxmlformats-officedocument.theme+xml"/>
  <Override PartName="/ppt/slideLayouts/slideLayout32.xml" ContentType="application/vnd.openxmlformats-officedocument.presentationml.slideLayout+xml"/>
  <Override PartName="/ppt/theme/theme3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4" r:id="rId19"/>
    <p:sldMasterId id="2147483686" r:id="rId20"/>
    <p:sldMasterId id="2147483688" r:id="rId21"/>
    <p:sldMasterId id="2147483690" r:id="rId22"/>
    <p:sldMasterId id="2147483692" r:id="rId23"/>
    <p:sldMasterId id="2147483694" r:id="rId24"/>
    <p:sldMasterId id="2147483696" r:id="rId25"/>
    <p:sldMasterId id="2147483708" r:id="rId26"/>
    <p:sldMasterId id="2147483710" r:id="rId27"/>
    <p:sldMasterId id="2147483712" r:id="rId28"/>
    <p:sldMasterId id="2147483714" r:id="rId29"/>
    <p:sldMasterId id="2147483716" r:id="rId30"/>
    <p:sldMasterId id="2147483718" r:id="rId31"/>
    <p:sldMasterId id="2147483720" r:id="rId32"/>
  </p:sldMasterIdLst>
  <p:sldIdLst>
    <p:sldId id="256" r:id="rId33"/>
    <p:sldId id="257" r:id="rId34"/>
    <p:sldId id="258" r:id="rId35"/>
    <p:sldId id="259" r:id="rId36"/>
    <p:sldId id="260" r:id="rId37"/>
    <p:sldId id="261" r:id="rId38"/>
    <p:sldId id="262" r:id="rId39"/>
    <p:sldId id="263" r:id="rId40"/>
    <p:sldId id="264" r:id="rId41"/>
    <p:sldId id="265" r:id="rId42"/>
    <p:sldId id="266" r:id="rId43"/>
    <p:sldId id="267" r:id="rId44"/>
    <p:sldId id="268" r:id="rId45"/>
    <p:sldId id="269" r:id="rId46"/>
    <p:sldId id="270" r:id="rId47"/>
    <p:sldId id="271" r:id="rId48"/>
    <p:sldId id="272" r:id="rId49"/>
    <p:sldId id="273" r:id="rId50"/>
    <p:sldId id="274" r:id="rId51"/>
    <p:sldId id="275" r:id="rId52"/>
    <p:sldId id="276" r:id="rId53"/>
    <p:sldId id="277" r:id="rId54"/>
    <p:sldId id="278" r:id="rId55"/>
    <p:sldId id="279" r:id="rId56"/>
    <p:sldId id="280" r:id="rId57"/>
    <p:sldId id="281" r:id="rId58"/>
    <p:sldId id="282" r:id="rId59"/>
    <p:sldId id="283" r:id="rId60"/>
    <p:sldId id="284" r:id="rId61"/>
    <p:sldId id="285" r:id="rId62"/>
    <p:sldId id="286" r:id="rId63"/>
    <p:sldId id="287" r:id="rId64"/>
    <p:sldId id="288" r:id="rId65"/>
    <p:sldId id="289" r:id="rId66"/>
    <p:sldId id="291" r:id="rId67"/>
    <p:sldId id="292" r:id="rId68"/>
    <p:sldId id="293" r:id="rId69"/>
    <p:sldId id="294" r:id="rId70"/>
    <p:sldId id="295" r:id="rId71"/>
    <p:sldId id="296" r:id="rId72"/>
    <p:sldId id="297" r:id="rId73"/>
    <p:sldId id="298" r:id="rId74"/>
    <p:sldId id="299" r:id="rId75"/>
    <p:sldId id="300" r:id="rId76"/>
    <p:sldId id="301" r:id="rId77"/>
    <p:sldId id="302" r:id="rId78"/>
    <p:sldId id="303" r:id="rId79"/>
    <p:sldId id="304" r:id="rId80"/>
    <p:sldId id="305" r:id="rId81"/>
    <p:sldId id="306" r:id="rId82"/>
    <p:sldId id="307" r:id="rId83"/>
  </p:sldIdLst>
  <p:sldSz cx="10080625" cy="5670550"/>
  <p:notesSz cx="7559675" cy="10691813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86" userDrawn="1">
          <p15:clr>
            <a:srgbClr val="A4A3A4"/>
          </p15:clr>
        </p15:guide>
        <p15:guide id="2" pos="317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76" autoAdjust="0"/>
    <p:restoredTop sz="94737" autoAdjust="0"/>
  </p:normalViewPr>
  <p:slideViewPr>
    <p:cSldViewPr snapToGrid="0" showGuides="1">
      <p:cViewPr varScale="1">
        <p:scale>
          <a:sx n="85" d="100"/>
          <a:sy n="85" d="100"/>
        </p:scale>
        <p:origin x="816" y="60"/>
      </p:cViewPr>
      <p:guideLst>
        <p:guide orient="horz" pos="1786"/>
        <p:guide pos="3175"/>
      </p:guideLst>
    </p:cSldViewPr>
  </p:slideViewPr>
  <p:outlineViewPr>
    <p:cViewPr>
      <p:scale>
        <a:sx n="33" d="100"/>
        <a:sy n="33" d="100"/>
      </p:scale>
      <p:origin x="0" y="-7034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63" Type="http://schemas.openxmlformats.org/officeDocument/2006/relationships/slide" Target="slides/slide31.xml"/><Relationship Id="rId68" Type="http://schemas.openxmlformats.org/officeDocument/2006/relationships/slide" Target="slides/slide36.xml"/><Relationship Id="rId84" Type="http://schemas.openxmlformats.org/officeDocument/2006/relationships/presProps" Target="presProps.xml"/><Relationship Id="rId16" Type="http://schemas.openxmlformats.org/officeDocument/2006/relationships/slideMaster" Target="slideMasters/slideMaster16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" Target="slides/slide5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74" Type="http://schemas.openxmlformats.org/officeDocument/2006/relationships/slide" Target="slides/slide42.xml"/><Relationship Id="rId79" Type="http://schemas.openxmlformats.org/officeDocument/2006/relationships/slide" Target="slides/slide47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3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56" Type="http://schemas.openxmlformats.org/officeDocument/2006/relationships/slide" Target="slides/slide24.xml"/><Relationship Id="rId64" Type="http://schemas.openxmlformats.org/officeDocument/2006/relationships/slide" Target="slides/slide32.xml"/><Relationship Id="rId69" Type="http://schemas.openxmlformats.org/officeDocument/2006/relationships/slide" Target="slides/slide37.xml"/><Relationship Id="rId77" Type="http://schemas.openxmlformats.org/officeDocument/2006/relationships/slide" Target="slides/slide45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19.xml"/><Relationship Id="rId72" Type="http://schemas.openxmlformats.org/officeDocument/2006/relationships/slide" Target="slides/slide40.xml"/><Relationship Id="rId80" Type="http://schemas.openxmlformats.org/officeDocument/2006/relationships/slide" Target="slides/slide48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46" Type="http://schemas.openxmlformats.org/officeDocument/2006/relationships/slide" Target="slides/slide14.xml"/><Relationship Id="rId59" Type="http://schemas.openxmlformats.org/officeDocument/2006/relationships/slide" Target="slides/slide27.xml"/><Relationship Id="rId67" Type="http://schemas.openxmlformats.org/officeDocument/2006/relationships/slide" Target="slides/slide35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9.xml"/><Relationship Id="rId54" Type="http://schemas.openxmlformats.org/officeDocument/2006/relationships/slide" Target="slides/slide22.xml"/><Relationship Id="rId62" Type="http://schemas.openxmlformats.org/officeDocument/2006/relationships/slide" Target="slides/slide30.xml"/><Relationship Id="rId70" Type="http://schemas.openxmlformats.org/officeDocument/2006/relationships/slide" Target="slides/slide38.xml"/><Relationship Id="rId75" Type="http://schemas.openxmlformats.org/officeDocument/2006/relationships/slide" Target="slides/slide43.xml"/><Relationship Id="rId83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" Target="slides/slide4.xml"/><Relationship Id="rId49" Type="http://schemas.openxmlformats.org/officeDocument/2006/relationships/slide" Target="slides/slide17.xml"/><Relationship Id="rId57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slide" Target="slides/slide28.xml"/><Relationship Id="rId65" Type="http://schemas.openxmlformats.org/officeDocument/2006/relationships/slide" Target="slides/slide33.xml"/><Relationship Id="rId73" Type="http://schemas.openxmlformats.org/officeDocument/2006/relationships/slide" Target="slides/slide41.xml"/><Relationship Id="rId78" Type="http://schemas.openxmlformats.org/officeDocument/2006/relationships/slide" Target="slides/slide46.xml"/><Relationship Id="rId81" Type="http://schemas.openxmlformats.org/officeDocument/2006/relationships/slide" Target="slides/slide49.xml"/><Relationship Id="rId86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7.xml"/><Relationship Id="rId34" Type="http://schemas.openxmlformats.org/officeDocument/2006/relationships/slide" Target="slides/slide2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76" Type="http://schemas.openxmlformats.org/officeDocument/2006/relationships/slide" Target="slides/slide44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66" Type="http://schemas.openxmlformats.org/officeDocument/2006/relationships/slide" Target="slides/slide34.xml"/><Relationship Id="rId87" Type="http://schemas.openxmlformats.org/officeDocument/2006/relationships/tableStyles" Target="tableStyles.xml"/><Relationship Id="rId61" Type="http://schemas.openxmlformats.org/officeDocument/2006/relationships/slide" Target="slides/slide29.xml"/><Relationship Id="rId82" Type="http://schemas.openxmlformats.org/officeDocument/2006/relationships/slide" Target="slides/slide5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arsayılan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arsayılan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0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1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2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4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5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Varsayılan 4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48" name="PlaceHolder 4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Varsayılan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4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Varsayılan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4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Varsayılan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8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19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0" name="PlaceHolder 5"/>
          <p:cNvSpPr>
            <a:spLocks noGrp="1"/>
          </p:cNvSpPr>
          <p:nvPr>
            <p:ph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Varsayılan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rsayılan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Varsayılan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6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47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Varsayılan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tr-TR" sz="44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8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9" name="PlaceHolder 3"/>
          <p:cNvSpPr>
            <a:spLocks noGrp="1"/>
          </p:cNvSpPr>
          <p:nvPr>
            <p:ph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60" name="PlaceHolder 4"/>
          <p:cNvSpPr>
            <a:spLocks noGrp="1"/>
          </p:cNvSpPr>
          <p:nvPr>
            <p:ph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tr-TR" sz="32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2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3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4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5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6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7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8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29.xml"/></Relationships>
</file>

<file path=ppt/slideMasters/_rels/slideMaster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0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1.xml"/></Relationships>
</file>

<file path=ppt/slideMasters/_rels/slideMaster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ikdörtgen 8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" name="Dikdörtgen 9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276DA4C-027F-41B9-86B1-C0C18CC1847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" name="Yuvarlatılmış Dikdörtgen 1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" name="Yuvarlatılmış Dikdörtgen 2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" name="Serbest Form 3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ikdörtgen 12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" name="Dikdörtgen 13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392FF0E-E771-4D2A-BE59-63B145553FB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" name="Yuvarlatılmış Dikdörtgen 14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" name="Yuvarlatılmış Dikdörtgen 15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" name="Serbest Form 16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Dikdörtgen 23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5" name="Dikdörtgen 24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14850DD-0B42-4A55-A2DE-BBB504BEDE0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6" name="Yuvarlatılmış Dikdörtgen 25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7" name="Yuvarlatılmış Dikdörtgen 26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" name="Serbest Form 27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Dikdörtgen 38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0" name="Dikdörtgen 39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2F194FF4-56FE-4316-BB88-867A86854FA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1" name="Yuvarlatılmış Dikdörtgen 40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2" name="Yuvarlatılmış Dikdörtgen 41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3" name="Serbest Form 42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Dikdörtgen 43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5" name="Dikdörtgen 44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AF3EFA8-376A-470E-BD2B-606FC09D6FD3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46" name="Yuvarlatılmış Dikdörtgen 45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7" name="Yuvarlatılmış Dikdörtgen 46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8" name="Serbest Form 47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tr-TR" sz="44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32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4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Dikdörtgen 50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2" name="Dikdörtgen 51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3A862FB4-634B-41D1-AC96-7266869D1ED1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53" name="Yuvarlatılmış Dikdörtgen 52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4" name="Yuvarlatılmış Dikdörtgen 53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5" name="Serbest Form 54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Dikdörtgen 59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1" name="Dikdörtgen 60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EB21EED5-7EE4-415A-9C41-4DC2E32F69E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62" name="Yuvarlatılmış Dikdörtgen 61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3" name="Yuvarlatılmış Dikdörtgen 62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4" name="Serbest Form 63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Dikdörtgen 68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0" name="Dikdörtgen 69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64AE8052-FEAB-4E5D-9D19-81194D7454C6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71" name="Yuvarlatılmış Dikdörtgen 70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2" name="Yuvarlatılmış Dikdörtgen 71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3" name="Serbest Form 72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Dikdörtgen 79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1" name="Dikdörtgen 80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4AD5DFE7-9B86-45A9-8586-12E1F575409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2" name="Yuvarlatılmış Dikdörtgen 81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3" name="Yuvarlatılmış Dikdörtgen 82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4" name="Serbest Form 83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Dikdörtgen 86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88" name="Dikdörtgen 87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865582C-87B6-4D45-BB29-CDCDB7E7E68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89" name="Yuvarlatılmış Dikdörtgen 88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0" name="Yuvarlatılmış Dikdörtgen 89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1" name="Serbest Form 90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Dikdörtgen 91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3" name="Dikdörtgen 92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32BEB41-A7A5-4200-8B9B-21931A35D18E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94" name="Yuvarlatılmış Dikdörtgen 93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5" name="Yuvarlatılmış Dikdörtgen 94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6" name="Serbest Form 95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9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Dikdörtgen 104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6" name="Dikdörtgen 105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1BCCEC2-E7B1-40EF-B4B3-47DF5B849E2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07" name="Yuvarlatılmış Dikdörtgen 106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8" name="Yuvarlatılmış Dikdörtgen 107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09" name="Serbest Form 108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Dikdörtgen 117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19" name="Dikdörtgen 118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A08D23C4-6E58-4C7F-8561-0926751A6EA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20" name="Yuvarlatılmış Dikdörtgen 119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1" name="Yuvarlatılmış Dikdörtgen 120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2" name="Serbest Form 121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Dikdörtgen 130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2" name="Dikdörtgen 131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47B107B-8EBE-47AC-8E78-6E6B4DB5A3B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33" name="Yuvarlatılmış Dikdörtgen 132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4" name="Yuvarlatılmış Dikdörtgen 133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5" name="Serbest Form 134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3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38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Dikdörtgen 141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3" name="Dikdörtgen 142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8DC676A-794E-4A4F-8487-D6CF9E1A2573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44" name="Yuvarlatılmış Dikdörtgen 143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5" name="Yuvarlatılmış Dikdörtgen 144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6" name="Serbest Form 145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51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Dikdörtgen 156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58" name="Dikdörtgen 157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DCE2230-FC96-4BE1-B76A-F77A627EF2F3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59" name="Yuvarlatılmış Dikdörtgen 158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0" name="Yuvarlatılmış Dikdörtgen 159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1" name="Serbest Form 160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Dikdörtgen 161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3" name="Dikdörtgen 162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AE8AB8B-858C-40FB-B7C6-A0E73A259C18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64" name="Yuvarlatılmış Dikdörtgen 163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5" name="Yuvarlatılmış Dikdörtgen 164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6" name="Serbest Form 165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tr-TR" sz="44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32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4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20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Dikdörtgen 168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0" name="Dikdörtgen 169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8CD7EBBF-E63B-42B7-98F2-E11190756439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71" name="Yuvarlatılmış Dikdörtgen 170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2" name="Yuvarlatılmış Dikdörtgen 171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3" name="Serbest Form 172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Dikdörtgen 177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79" name="Dikdörtgen 178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1C5DAC17-5486-44CB-B296-310C4F693B4D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0" name="Yuvarlatılmış Dikdörtgen 179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1" name="Yuvarlatılmış Dikdörtgen 180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2" name="Serbest Form 181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Dikdörtgen 186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88" name="Dikdörtgen 187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3C9E61B-FA9B-42BE-831F-D84B53579522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189" name="Yuvarlatılmış Dikdörtgen 188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0" name="Yuvarlatılmış Dikdörtgen 189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1" name="Serbest Form 190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19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Dikdörtgen 197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199" name="Dikdörtgen 198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A9C470CF-754F-49D6-85DF-DA65E3F91534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0" name="Yuvarlatılmış Dikdörtgen 199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1" name="Yuvarlatılmış Dikdörtgen 200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2" name="Serbest Form 201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Dikdörtgen 204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6" name="Dikdörtgen 205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51DED7E2-7B3B-4B77-A45C-CF69C482102F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07" name="Yuvarlatılmış Dikdörtgen 206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8" name="Yuvarlatılmış Dikdörtgen 207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09" name="Serbest Form 208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Dikdörtgen 209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1" name="Dikdörtgen 210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7A65CD2D-00B2-4291-B57E-FB107B4EE67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12" name="Yuvarlatılmış Dikdörtgen 211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3" name="Yuvarlatılmış Dikdörtgen 212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4" name="Serbest Form 213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18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Dikdörtgen 222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4" name="Dikdörtgen 223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9C144513-EF63-4B66-8F2D-6217BA49295A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25" name="Yuvarlatılmış Dikdörtgen 224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6" name="Yuvarlatılmış Dikdörtgen 225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7" name="Serbest Form 226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31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ikdörtgen 235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7" name="Dikdörtgen 236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07281DC4-A51C-4F3A-ADB3-6F100C9DB807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38" name="Yuvarlatılmış Dikdörtgen 237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39" name="Yuvarlatılmış Dikdörtgen 238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0" name="Serbest Form 239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Dikdörtgen 281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3" name="Dikdörtgen 282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FD3E932D-279C-432D-BB26-D19D2C745210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84" name="Yuvarlatılmış Dikdörtgen 283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5" name="Yuvarlatılmış Dikdörtgen 284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6" name="Serbest Form 285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87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288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89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290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Dikdörtgen 294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6" name="Dikdörtgen 295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D360A332-34D2-474A-A34E-E3E2049660D5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297" name="Yuvarlatılmış Dikdörtgen 296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8" name="Yuvarlatılmış Dikdörtgen 297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299" name="Serbest Form 298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02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164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Dikdörtgen 305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7" name="Dikdörtgen 306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DD6FC436-89AD-40E9-966B-0866D0E76A1E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08" name="Yuvarlatılmış Dikdörtgen 307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09" name="Yuvarlatılmış Dikdörtgen 308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0" name="Serbest Form 309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15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Dikdörtgen 320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2" name="Dikdörtgen 321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84CEA6BB-FE9E-4A7F-A99E-935CCD43FEFF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23" name="Yuvarlatılmış Dikdörtgen 322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4" name="Yuvarlatılmış Dikdörtgen 323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5" name="Serbest Form 324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164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Dikdörtgen 329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1" name="Dikdörtgen 330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29DF2E75-7627-4253-BE26-0D1CECCDD7BF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2" name="Yuvarlatılmış Dikdörtgen 331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3" name="Yuvarlatılmış Dikdörtgen 332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4" name="Serbest Form 333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Dikdörtgen 336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38" name="Dikdörtgen 337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B18FE4AF-D8D8-4241-AEC2-2B5D4FEA637B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39" name="Yuvarlatılmış Dikdörtgen 338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0" name="Yuvarlatılmış Dikdörtgen 339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1" name="Serbest Form 340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43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44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Dikdörtgen 347"/>
          <p:cNvSpPr/>
          <p:nvPr/>
        </p:nvSpPr>
        <p:spPr>
          <a:xfrm>
            <a:off x="1584000" y="648000"/>
            <a:ext cx="6475680" cy="259488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FFFFFF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49" name="Dikdörtgen 348"/>
          <p:cNvSpPr/>
          <p:nvPr/>
        </p:nvSpPr>
        <p:spPr>
          <a:xfrm>
            <a:off x="4104000" y="4896000"/>
            <a:ext cx="4388040" cy="34236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851DA45C-0B80-47BC-8AAC-587BB956827F}" type="author">
              <a:rPr lang="tr-TR" sz="1800" b="0" u="none" strike="noStrike">
                <a:solidFill>
                  <a:srgbClr val="FFFFFF"/>
                </a:solidFill>
                <a:uFillTx/>
                <a:latin typeface="Arial"/>
                <a:ea typeface="DejaVu Sans"/>
              </a:rPr>
              <a:t> </a:t>
            </a:fld>
            <a:endParaRPr lang="tr-TR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sp>
        <p:nvSpPr>
          <p:cNvPr id="350" name="Yuvarlatılmış Dikdörtgen 349"/>
          <p:cNvSpPr/>
          <p:nvPr/>
        </p:nvSpPr>
        <p:spPr>
          <a:xfrm>
            <a:off x="25920" y="4628880"/>
            <a:ext cx="6116040" cy="140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5040" rIns="90000" bIns="504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51" name="Yuvarlatılmış Dikdörtgen 350"/>
          <p:cNvSpPr/>
          <p:nvPr/>
        </p:nvSpPr>
        <p:spPr>
          <a:xfrm>
            <a:off x="3859200" y="5324400"/>
            <a:ext cx="6236280" cy="3240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CCCCCC">
                  <a:alpha val="70000"/>
                </a:srgbClr>
              </a:gs>
              <a:gs pos="100000">
                <a:srgbClr val="333333">
                  <a:alpha val="70000"/>
                </a:srgbClr>
              </a:gs>
            </a:gsLst>
            <a:lin ang="0"/>
          </a:gra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1080" rIns="90000" bIns="108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52" name="Serbest Form 351"/>
          <p:cNvSpPr/>
          <p:nvPr/>
        </p:nvSpPr>
        <p:spPr>
          <a:xfrm>
            <a:off x="4044960" y="4944960"/>
            <a:ext cx="3240" cy="483480"/>
          </a:xfrm>
          <a:custGeom>
            <a:avLst/>
            <a:gdLst>
              <a:gd name="textAreaLeft" fmla="*/ 1080 w 3240"/>
              <a:gd name="textAreaRight" fmla="*/ 6120 w 3240"/>
              <a:gd name="textAreaTop" fmla="*/ 1080 h 483480"/>
              <a:gd name="textAreaBottom" fmla="*/ 486360 h 483480"/>
            </a:gdLst>
            <a:ahLst/>
            <a:cxnLst/>
            <a:rect l="textAreaLeft" t="textAreaTop" r="textAreaRight" b="textAreaBottom"/>
            <a:pathLst>
              <a:path w="21600" h="1393714">
                <a:moveTo>
                  <a:pt x="10800" y="0"/>
                </a:moveTo>
                <a:arcTo wR="10800" hR="10800" stAng="16200000" swAng="-5400000"/>
                <a:lnTo>
                  <a:pt x="0" y="1382914"/>
                </a:lnTo>
                <a:arcTo wR="10800" hR="10800" stAng="10800000" swAng="-5400000"/>
                <a:lnTo>
                  <a:pt x="10800" y="1393714"/>
                </a:lnTo>
                <a:arcTo wR="10800" hR="10800" stAng="5400000" swAng="-5400000"/>
                <a:lnTo>
                  <a:pt x="21600" y="10800"/>
                </a:lnTo>
                <a:arcTo wR="10800" hR="10800" stAng="0" swAng="-5400000"/>
                <a:close/>
              </a:path>
            </a:pathLst>
          </a:custGeom>
          <a:solidFill>
            <a:srgbClr val="CCCCCC">
              <a:alpha val="70000"/>
            </a:srgbClr>
          </a:solidFill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tr-TR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sp>
        <p:nvSpPr>
          <p:cNvPr id="35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1640" cy="946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 başlık metnini düzenlemek için tıklayın</a:t>
            </a:r>
          </a:p>
        </p:txBody>
      </p:sp>
      <p:sp>
        <p:nvSpPr>
          <p:cNvPr id="35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55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560" cy="328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  <p:sp>
        <p:nvSpPr>
          <p:cNvPr id="356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560" cy="1568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Anahat metninin biçimini düzenlemek için tıklayın</a:t>
            </a:r>
          </a:p>
          <a:p>
            <a:pPr marL="864000" lvl="1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İkinci Anahat Düzeyi</a:t>
            </a:r>
          </a:p>
          <a:p>
            <a:pPr marL="1296000" lvl="2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Üçüncü Anahat Düzeyi</a:t>
            </a:r>
          </a:p>
          <a:p>
            <a:pPr marL="1728000" lvl="3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Dördüncü Anahat Düzeyi</a:t>
            </a:r>
          </a:p>
          <a:p>
            <a:pPr marL="2160000" lvl="4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Beşinci Anahat Düzeyi</a:t>
            </a:r>
          </a:p>
          <a:p>
            <a:pPr marL="2592000" lvl="5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Altıncı Anahat Düzeyi</a:t>
            </a:r>
          </a:p>
          <a:p>
            <a:pPr marL="3024000" lvl="6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tr-TR" sz="1800" b="0" u="none" strike="noStrike">
                <a:solidFill>
                  <a:srgbClr val="FFFFFF"/>
                </a:solidFill>
                <a:uFillTx/>
                <a:latin typeface="Arial"/>
              </a:rPr>
              <a:t>Yedinci Anahat Düzeyi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ect">
            <a:avLst/>
          </a:prstGeom>
        </p:spPr>
      </p:pic>
      <p:sp>
        <p:nvSpPr>
          <p:cNvPr id="361" name="PlaceHolder 1"/>
          <p:cNvSpPr>
            <a:spLocks noGrp="1"/>
          </p:cNvSpPr>
          <p:nvPr>
            <p:ph type="title"/>
          </p:nvPr>
        </p:nvSpPr>
        <p:spPr>
          <a:xfrm>
            <a:off x="372600" y="78120"/>
            <a:ext cx="8996040" cy="654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just">
              <a:lnSpc>
                <a:spcPct val="150000"/>
              </a:lnSpc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1</a:t>
            </a:r>
          </a:p>
        </p:txBody>
      </p:sp>
      <p:sp>
        <p:nvSpPr>
          <p:cNvPr id="362" name="PlaceHolder 2"/>
          <p:cNvSpPr>
            <a:spLocks noGrp="1"/>
          </p:cNvSpPr>
          <p:nvPr>
            <p:ph/>
          </p:nvPr>
        </p:nvSpPr>
        <p:spPr>
          <a:xfrm>
            <a:off x="368280" y="863640"/>
            <a:ext cx="8975160" cy="4411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62500" lnSpcReduction="20000"/>
          </a:bodyPr>
          <a:lstStyle/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FF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indent="0" algn="just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C9211E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https://ets.anadolu.edu.tr/storage/nfs/HIT102U/ebook/HIT102U-13V6S1-8-0-1-SV1-ebook.pdf</a:t>
            </a:r>
            <a:endParaRPr lang="tr-TR" sz="28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FF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6383" y="732600"/>
            <a:ext cx="7817618" cy="3106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DEĞİŞEN İLETİŞİM VE HALKLA İLİŞKİLER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İnsanlık tarihi kadar eski olan ve diğerlerini etkileme çabası olan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ilişkiler, </a:t>
            </a:r>
            <a:r>
              <a:rPr lang="tr-TR" u="sng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ile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varlık kazanmaktadır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nedenle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amaçlarına ulaşabilmek için de her türlü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araç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yönteminden etkili biçimde yararlanması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 derece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olağandır.</a:t>
            </a:r>
            <a:endParaRPr lang="tr-TR" sz="2800" b="0" u="sng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ilişkilerin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tarihsel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gelişim sürecinde görüldüğü gibi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krallar, din bilginleri kamuoyunu etkilemek,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iktidarlarını hissettirmek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da kamuoyunun desteğini almak için </a:t>
            </a:r>
            <a:r>
              <a:rPr lang="tr-TR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iletişimi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yönetiyorlardı.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yıllarda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meydanlarda verilen söylevler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kamuoyuna ulaşabilmenin en etkili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yöntemiydi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hitabet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en temel iletişim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biçimiydi.</a:t>
            </a:r>
            <a:endParaRPr lang="tr-TR" sz="2800" b="0" u="none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73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sonraları ise,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broşürler ve mektuplar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 ile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kurmanın diğer yöntemleri haline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geldiler,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Radyonun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insanın yaşantısına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girmesiyle birlikte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geniş kitlelere ulaşabilmek için önemli bir kitle iletişim aracı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işlevi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gördü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Televizyonun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yaşantımıza dahil olmasıyla ise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ses, görüntü ve hareketin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buluştuğu ekranlar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 (ve/veya hedef kitle) ile iletişim için en önemli iletişim kanalı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7444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u="sng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Gerçektende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telgraftan başlayarak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günümüze kadar radyo, televizyon, telefon, bilgisayar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internet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iletişim teknolojisindeki her türlü gelişmeden yararlanan halkla ilişkiler,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medyayı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bu kapsamın dışında bırakmadı.</a:t>
            </a:r>
            <a:endParaRPr lang="tr-TR" sz="2800" b="0" u="none" strike="noStrike" dirty="0">
              <a:solidFill>
                <a:schemeClr val="accent1">
                  <a:lumMod val="60000"/>
                  <a:lumOff val="4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5262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31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tr-TR" sz="31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ireylerin </a:t>
            </a:r>
            <a:r>
              <a:rPr lang="tr-TR" sz="31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iletişim, işbirliği, eğitim ve eğlence olmak üzere dört temel </a:t>
            </a:r>
            <a:r>
              <a:rPr lang="tr-TR" sz="31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nedenle ilişkide </a:t>
            </a:r>
            <a:r>
              <a:rPr lang="tr-TR" sz="31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bulunduğu sosyal medya </a:t>
            </a:r>
            <a:r>
              <a:rPr lang="tr-TR" sz="31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kategorileri : </a:t>
            </a:r>
            <a:endParaRPr lang="tr-TR" sz="31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Facebook, </a:t>
            </a:r>
            <a:r>
              <a:rPr lang="tr-TR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mySpace</a:t>
            </a:r>
            <a:r>
              <a:rPr lang="tr-TR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LinkedIn</a:t>
            </a:r>
            <a:r>
              <a:rPr lang="tr-TR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</a:t>
            </a:r>
            <a:r>
              <a:rPr lang="tr-TR" sz="31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ağ siteleri</a:t>
            </a:r>
            <a:r>
              <a:rPr lang="tr-TR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İçerik Üretme Siteleri </a:t>
            </a:r>
            <a:r>
              <a:rPr lang="tr-TR" sz="31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sz="31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</a:t>
            </a:r>
            <a:r>
              <a:rPr lang="tr-TR" sz="3100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ağ günlükleri )</a:t>
            </a: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Fotoğraf Paylaşım Siteleri (</a:t>
            </a:r>
            <a:r>
              <a:rPr lang="tr-TR" sz="31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Flicker</a:t>
            </a:r>
            <a:r>
              <a:rPr lang="tr-TR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 Paylaşım Siteleri (</a:t>
            </a:r>
            <a:r>
              <a:rPr lang="tr-TR" sz="31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Podcast</a:t>
            </a:r>
            <a:r>
              <a:rPr lang="tr-TR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r>
              <a:rPr lang="tr-TR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 Paylaşım Siteleri (</a:t>
            </a:r>
            <a:r>
              <a:rPr lang="tr-TR" sz="31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Youtube</a:t>
            </a:r>
            <a:r>
              <a:rPr lang="tr-TR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sz="31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7831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u="sng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Microbloglama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Twitter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Yayınlar (</a:t>
            </a:r>
            <a:r>
              <a:rPr lang="tr-TR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Ubroadcast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NowLive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Dünyalar (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Second life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Oyun Ortamları</a:t>
            </a:r>
          </a:p>
          <a:p>
            <a:pPr marL="457200" lvl="1" indent="0" algn="just">
              <a:lnSpc>
                <a:spcPct val="150000"/>
              </a:lnSpc>
              <a:buNone/>
            </a:pP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İçerik Takip Etme Araçları (</a:t>
            </a:r>
            <a:r>
              <a:rPr lang="tr-TR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feedly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reader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475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İletişimde yaşanan teknolojik gelişmelerle halkla ilişkiler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hedef kitleleriyle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meydanlarda etkilemeye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hatipleri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ekranlarındaki tartışma programlarına taşımıştır.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Günümüzde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kurumlar web sayfaları, kurumsal </a:t>
            </a:r>
            <a:r>
              <a:rPr lang="tr-TR" u="sng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bloglar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yanında internete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yüklenen fotoğraflar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videolar ve filmlerle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hatta yaratılan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 dünyalar ve oyunlarla hedef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kitleleriyle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kurabilmektedir.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44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lnSpcReduction="1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4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4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İLİŞKİLER MESLEĞİ VE HALKLA İLİŞKİLER UZMANI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Bir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Meslek Olarak Halkla İlişkiler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İnsanlık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tarihi kadar eski olan halkla ilişkilerin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modern uygulama örnekleri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ABD’de görülmektedir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ilişkilerin bir meslek olarak kendini kabul ettirmesi, halkla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adını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alması, eğitim kurumlarında ders olarak okutulmaya başlanması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1900’lü yılların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yarısına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kadar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gitmektedir.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90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Boston’da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1900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 ve Washington’da ise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1902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yılında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kurulan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bugünkü tanıtım bürolarının hizmetlerine benzeyen faaliyetleri gerçekleştiren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halkla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ajansı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denilebilecek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örnekleri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1904 yılında </a:t>
            </a:r>
            <a:r>
              <a:rPr lang="tr-TR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Lee&amp;Parker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adlı halkla ilişkiler ajansı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izlemiştir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Sözü edilen ajanslar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çok basınla ilişkiler bürosu işlevi görmüş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olsalar da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bugünün ilk adımları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kabul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edilmektedirler.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89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Zira pek çok meslekte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olduğu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alanında da uygulama farklılıklarından söz edilebilir.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Nitekim,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mesleğinin ilklerinden olan </a:t>
            </a:r>
            <a:r>
              <a:rPr lang="tr-TR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Ivy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Lee’nin 1906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yılında yayınladığı Halkla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İlişkiler Bildirgesi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mesleğin yeni bir biçimde icra edileceğinin önemli işareti olarak kabul edilebilir.</a:t>
            </a:r>
            <a:endParaRPr lang="tr-TR" sz="2800" b="0" u="none" strike="noStrike" dirty="0">
              <a:solidFill>
                <a:schemeClr val="accent1">
                  <a:lumMod val="60000"/>
                  <a:lumOff val="4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4011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1918 yılında ilk ofisini açan Edward </a:t>
            </a:r>
            <a:r>
              <a:rPr lang="tr-TR" u="sng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yaptığı işi tanımlamak için basın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ajansı ve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tanıtımdan daha farklı bir sözcüğe gereksinim duymuş,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danışmanlığı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deyimini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benimsemiştir.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490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İşletmelerin iletişime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duydukları gereksinim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kamuoyundan aldıkları eleştirilere yanıt verme çabası ise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mesleğin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gelişimini hızlandırmıştır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u="sng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Örneğin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1915 yılında </a:t>
            </a:r>
            <a:r>
              <a:rPr lang="tr-TR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Ivy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Lee, </a:t>
            </a:r>
            <a:r>
              <a:rPr lang="tr-TR" u="sng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Rockefeller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ailesi ve onların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imajı için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 vermeye başlamıştır.</a:t>
            </a:r>
            <a:endParaRPr lang="tr-TR" sz="2800" b="0" u="none" strike="noStrike" dirty="0">
              <a:solidFill>
                <a:schemeClr val="accent1">
                  <a:lumMod val="60000"/>
                  <a:lumOff val="4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845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ilişkilerin her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kadar çok eskilere götürülebileceği, yapılan bazı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hayır işlerinin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himaye etmenin sponsorluk ve itibar yönetiminin ilk örnekleri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sayılabileceği düşünülse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de,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ilişkilerin meslek olarak belirmesi çok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eskilere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gitmez.</a:t>
            </a:r>
            <a:endParaRPr lang="tr-TR" sz="2800" b="0" u="none" strike="noStrike" dirty="0">
              <a:solidFill>
                <a:schemeClr val="accent1">
                  <a:lumMod val="60000"/>
                  <a:lumOff val="4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75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İlk halkla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uygulamaları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sektör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gerek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sektörü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gerekse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 alanında 1960’lı yılların ikinci yarısında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başlar.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Türkiye’de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halkla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ajanslarının ise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1970’li yılların ortalarında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kurulduğu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görülmektedir.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12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İstanbul’da 1972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yılında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kurulan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Derneğini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Ankara, İzmir ve Bursa’da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kurulan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dernekleri izlemiştir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HİD (Halkla İlişkiler Derneği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olarak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İstanbul’da kurulan dernek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sonra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TÜHİD (Türkiye Halkla İlişkiler Derneği)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adını almıştır.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319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Dünyada ve Türkiye’de hızla gelişen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meslek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halkla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eğitimi,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Türkiye’de bugün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pek çok üniversitede yer bulmakta ve </a:t>
            </a:r>
            <a:r>
              <a:rPr lang="tr-TR" u="sng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uluslarası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meslek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örgütlerine ilgi giderek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artmaktadır.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97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33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sz="33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İlişkiler Eğitimi ve Halkla İlişkiler Uzmanının </a:t>
            </a:r>
            <a:r>
              <a:rPr lang="tr-TR" sz="33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Nitelikleri    </a:t>
            </a:r>
          </a:p>
          <a:p>
            <a:pPr marL="0" indent="0" algn="just">
              <a:lnSpc>
                <a:spcPct val="160000"/>
              </a:lnSpc>
              <a:buNone/>
            </a:pPr>
            <a:r>
              <a:rPr lang="tr-TR" sz="33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3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tr-TR" sz="3300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 </a:t>
            </a:r>
            <a:r>
              <a:rPr lang="tr-TR" sz="3300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alanının</a:t>
            </a:r>
            <a:r>
              <a:rPr lang="tr-TR" sz="33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3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ile ilişkilerden, sergi-fuar düzenlemeye, konuşma metni hazırlamaktan</a:t>
            </a:r>
            <a:r>
              <a:rPr lang="tr-TR" sz="33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endüstriyel </a:t>
            </a:r>
            <a:r>
              <a:rPr lang="tr-TR" sz="33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ilişkileri geliştirmeye, çalışanlarla iletişimi güçlendirmeye, </a:t>
            </a:r>
            <a:r>
              <a:rPr lang="tr-TR" sz="33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lobi faaliyetlerini </a:t>
            </a:r>
            <a:r>
              <a:rPr lang="tr-TR" sz="33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gerçekleştirmeye kadar çok geniş yelpazeyi içermesi</a:t>
            </a:r>
            <a:r>
              <a:rPr lang="tr-TR" sz="33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300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sz="3300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eğitiminin kapsamlı </a:t>
            </a:r>
            <a:r>
              <a:rPr lang="tr-TR" sz="3300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olmasını da zorunlu </a:t>
            </a:r>
            <a:r>
              <a:rPr lang="tr-TR" sz="3300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kılmaktadır. Kısacası </a:t>
            </a:r>
            <a:r>
              <a:rPr lang="tr-TR" sz="3300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iletişimin </a:t>
            </a:r>
            <a:r>
              <a:rPr lang="tr-TR" sz="3300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yönüyle </a:t>
            </a:r>
            <a:r>
              <a:rPr lang="tr-TR" sz="3300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ilgilidir.</a:t>
            </a:r>
            <a:endParaRPr lang="tr-TR" sz="33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6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9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Yaklaşık 85 yıl önce halkla ilişkiler eğitimini başlatan kişi olan Edward </a:t>
            </a:r>
            <a:r>
              <a:rPr lang="tr-TR" u="sng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Bernays’a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göre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danışmanı,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kitlelerin düşüncelerini, görüşlerini, davranışını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anlamalı ve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bunlardan müşterisini haberdar etmeli, aynı biçimde müşterisinin de düşüncelerini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benimsediği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ilkeleri, halkın anlamasını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sağlamalıdır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630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halkla ilişkiler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uzmanının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görevinin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gazetelere haber sağlayan basın ajanından farklı olduğunu belirtmekte, </a:t>
            </a:r>
            <a:r>
              <a:rPr lang="tr-TR" u="sng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 arayış </a:t>
            </a:r>
            <a:r>
              <a:rPr lang="tr-TR" u="sng" dirty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yaklaşımlarla kamuoyunun ilgisini çekecek konular yaratılması gerektiğini </a:t>
            </a:r>
            <a:r>
              <a:rPr lang="tr-TR" u="sng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ileri sürerek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dikkatinin çekilmesine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vurgu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yapmaktadır.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962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alanında çalışacak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kişiler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akademik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 yanında,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sınavla ölçülmesi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 ama uygulamada gerekli olan </a:t>
            </a:r>
            <a:r>
              <a:rPr lang="tr-TR" sz="36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"sağduyu </a:t>
            </a:r>
            <a:r>
              <a:rPr lang="tr-TR" sz="36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genişliği, örgütlenme, eleştiri ve </a:t>
            </a:r>
            <a:r>
              <a:rPr lang="tr-TR" sz="36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tarafsız olabilme</a:t>
            </a:r>
            <a:r>
              <a:rPr lang="tr-TR" sz="3600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empati </a:t>
            </a:r>
            <a:r>
              <a:rPr lang="tr-TR" sz="3600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kurabilme"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yeteneğine sahip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9899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Soğukkanlı olabilmek,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ayrıntıları görebilmek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gerekli olduğunda saat sınırı olmadan çalışabilmek, mizah duygusu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yaratıcılık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esneklik, aynı anda pek çok sorunla uğraşabilmek ve sorun çözme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yeteneği gibi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bireysel beceriler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halkla ilişkiler alanında çalışacak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olanların sahip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olması gereken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özelliklerdir.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4193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Başarılı bir halkla ilişkiler uzmanı olmak ise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ancak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kişisel özellikler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sözlü, sözsüz, yazılı ve kitle iletişim alanındaki kurumsal bilginin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birbirini beslemesiyle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olanaklıdır.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607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Yapılan son araştırmalara göre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ABD’de en büyük 1500 kuruluşun %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85’ininde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halkla ilişkiler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birimi vardır.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1983 yılında IABC (International </a:t>
            </a:r>
            <a:r>
              <a:rPr lang="tr-TR" u="sng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Association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Business </a:t>
            </a:r>
            <a:r>
              <a:rPr lang="tr-TR" u="sng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Communicators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Uluslararası İşletme İletişimi Birliği) tarafından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yapılan bir diğer araştırmaya göre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ise;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üyelerinin yaklaşık %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50’si işletmelerde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% 10’u da kâr amacı gütmeyen kuruluşlarda görev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yapmaktadır.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971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aaliyet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alanı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toplum olan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uzmanları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halkla ilişkiler duayeni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 </a:t>
            </a:r>
            <a:r>
              <a:rPr lang="tr-TR" u="sng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Bernays’a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göre,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 sahası;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kamuoyu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kitabı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ise;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gazeteler, dergiler, yayınlanan makaleler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reklamlar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sokaklardaki billboardlar, yasama organı tarafından dağıtılan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konuşma metinleri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kalabalık ortamlarda konuşulanlar ve tiyatrolarda dile getirilenlerden oluşan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öğrencidir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78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İLİŞKİLER FAALİYETLERİ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faaliyetlerinin planlanıp uygulanmasındaki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 aşama"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yapılacak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çalışmaların hangi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 ya da kimler tarafından yürütüleceğinin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belirlenmesidir.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643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Gerçekte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kuruluşta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ilişkilerin faaliyetlerinin yürütülmesinde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herkesin bir sorumluluğu vardır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ancak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kitlede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bir mesaj oluşturmak için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halkla ilişkiler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faaliyetlerinin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 planı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şeklinde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uygulanması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örgütlenmesi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çağdaş yönetim felsefesinin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gereğidir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73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Çünkü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günümüzün rekabetçi ortamında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tüm kuruluşlar bir taraftan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değişen çevre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koşullarından etkilenirken diğer taraftan da çevreyi olabildiğince etkilemek için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çift yönlü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iletişimi sağlayacak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ilişkilere ihtiyaçları vardır.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24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Günümüzde ister kamu ve isterse özel kuruluşlar olsun birçok kuruluş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faaliyetlerini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planlamak için </a:t>
            </a:r>
            <a:r>
              <a:rPr lang="tr-TR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 kendi bünyelerinde </a:t>
            </a:r>
            <a:r>
              <a:rPr lang="tr-TR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"halkla </a:t>
            </a:r>
            <a:r>
              <a:rPr lang="tr-TR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</a:t>
            </a:r>
            <a:r>
              <a:rPr lang="tr-TR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birimleri" oluşturmakta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</a:t>
            </a:r>
            <a:r>
              <a:rPr lang="tr-TR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birimleri olmayan kuruluşlar ise </a:t>
            </a:r>
            <a:r>
              <a:rPr lang="tr-TR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"bağımsız </a:t>
            </a:r>
            <a:r>
              <a:rPr lang="tr-TR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çalışan profesyonel </a:t>
            </a:r>
            <a:r>
              <a:rPr lang="tr-TR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şirketlerinden" </a:t>
            </a:r>
            <a:r>
              <a:rPr lang="tr-TR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hizmet satın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almaktadır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406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ilişkilerin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kuruluşun iletişim faaliyetlerinin yürütülmesinde </a:t>
            </a:r>
            <a:r>
              <a:rPr lang="tr-TR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çok önemli </a:t>
            </a:r>
            <a:r>
              <a:rPr lang="tr-TR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işlevi vardır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bu nedenle </a:t>
            </a:r>
            <a:r>
              <a:rPr lang="tr-TR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üst yönetime doğrudan bağlı olarak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dürüstlük ve doğruluk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ilkesi </a:t>
            </a:r>
            <a:r>
              <a:rPr lang="tr-TR" u="sng" dirty="0" smtClean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</a:t>
            </a:r>
            <a:r>
              <a:rPr lang="tr-TR" u="sng" dirty="0">
                <a:solidFill>
                  <a:schemeClr val="accent5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çalışması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gerekir.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981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20000"/>
          </a:bodyPr>
          <a:lstStyle/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sz="2800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Kuruluşların Halkla İlişkiler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Birimleri </a:t>
            </a:r>
          </a:p>
          <a:p>
            <a:pPr marL="0" indent="0" algn="just">
              <a:lnSpc>
                <a:spcPct val="170000"/>
              </a:lnSpc>
              <a:buNone/>
            </a:pP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Kuruluşların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birimleri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işletmelerde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finans, personel,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araştırma-geliştirme, üretim,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işletme fonksiyonları arasında yer almaktadır ve bir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kuruluşun kendi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bünyesinde halkla ilişkiler birimi oluşturmasında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kuruluşun büyüklüğü,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coğrafi konumu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örgütsel yapısı, faaliyet gösterdiği sektörün yapısı, yönetimin halkla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ilişkilere verdiği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 ve kuruluşun duyduğu halkla ilişkiler gereksinimi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oldukça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önemlidir.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7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7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01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birimlerinin yapılanmaları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kurumdan kuruma göre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farklılık gösterebilir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kişiden oluşabileceği gibi çok sayıda birimin olduğu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birimleri de hizmet vermektedir.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817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biriminin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boyut, rol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yeri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organizasyondan diğerine değişir.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Ancak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 olan birim, problemi saptama,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gerekli yerlerle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kurma vb. durumlarda anında devreye girme imkanına sahip olması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hızlı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güvenilir, düşük maliyetle hizmet üretilmesi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açısından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önemlidir.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7106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Kuruluşların halkla ilişkiler birimleri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beklentileri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eğilimleri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tepkilerini belirleme, araştırma, ölçme ve değerlendirme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yaparak yeni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politika ve taktiklerin belirlenmesinde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danışmanlık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rolü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oynamaktadır.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655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Yönetim psikolojisi,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psikolojisi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vb.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alanlarda bilgi sahibi olmalı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bu bilgileri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uygulamaya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dökebilecek yeterlilikte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olmalıdır.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Müşteri memnuniyeti, motivasyon, liderlik, kalite kavramları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yeni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teknolojileri ile daima iç içe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olmak durumundadır.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701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 birimleri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fonksiyonel olarak örgütlendiğinde diğer işletme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fonksiyonları ile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eşit yetki ve sorumluluğa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sahiptir.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yapıda halkla ilişkiler birimi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an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istediği bilgiye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ulaşması gerekir, aksi halde faaliyetlerin planlanmasında çeşitli sorunlar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oluşabilir.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621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İlişkilerin kurumlar içerisinde yapılanması dikkate alındığında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eğitiminin ve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uzmanının nitelikleri tartışılmaz hale gelir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Çünkü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kurumların bir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 Müdür Yardımcısı iletişimden sorumlu olmakta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CEO’ya bağlı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olarak görevlerini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yerine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getirmektedirler.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770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bağlamda dikkat edilmesi gereken asıl konu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fonksiyon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bazlı olarak örgütlendiğinde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yöneticisinin tepe yönetimine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yakınlığı ve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yöneticilerle eşit olan yetki ve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sorumlulukları,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bilgiye en kısa sürede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ulaşabilme yeteneğidir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tr-TR" sz="2800" b="0" u="none" strike="noStrike" dirty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2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 yıllarda giderek yaygınlaşan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yaklaşım ve anlayış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u="sng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ilişkilerin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yönetsel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alandaki etkililiğini göstermesi bakımından </a:t>
            </a:r>
            <a:r>
              <a:rPr lang="tr-TR" u="sng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önem taşımaktadır.</a:t>
            </a:r>
            <a:r>
              <a:rPr lang="tr-TR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u="sng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 şema </a:t>
            </a:r>
            <a:r>
              <a:rPr lang="tr-TR" u="sng"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fonksiyon bazlı ideal iletişim şemasını yansıtmaktadır.</a:t>
            </a:r>
            <a:endParaRPr lang="tr-TR" sz="2800" b="0" u="none" strike="noStrike" dirty="0">
              <a:solidFill>
                <a:schemeClr val="accent1">
                  <a:lumMod val="60000"/>
                  <a:lumOff val="4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22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tr-TR" sz="28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20" y="282222"/>
            <a:ext cx="9591840" cy="5155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73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1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medya kategorileri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aşağıdakilerden hangisi değildir?</a:t>
            </a:r>
            <a:endParaRPr lang="tr-TR" b="0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İletişim 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İşbirliği </a:t>
            </a:r>
            <a:endParaRPr lang="tr-TR" b="0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Eğitim 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 Yakınlık  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Eğlence </a:t>
            </a:r>
            <a:endParaRPr lang="tr-TR" sz="2800" b="0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25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2. İnsanlık tarihi kadar eski olan halkla ilişkilerin ilk modern uygulama örnekleri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ülkede ortaya çıkmıştır?</a:t>
            </a:r>
            <a:endParaRPr lang="tr-TR" b="0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 Hollanda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 Fransa 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c. İtalya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 İngiltere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e.ABD</a:t>
            </a:r>
            <a:endParaRPr lang="tr-TR" sz="2800" b="0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42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Halkla ilişkilerin bir meslek olarak kendini kabul ettirmesi, halkla ilişkiler adını alması, eğitim kurumlarında ders olarak okutulmaya başlanması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hangi yılda olmuştur?</a:t>
            </a:r>
            <a:endParaRPr lang="tr-TR" b="0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a.1900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b.1895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c.1910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d.1915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e.1920</a:t>
            </a:r>
            <a:endParaRPr lang="tr-TR" sz="2800" b="0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74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4.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danışmanlığı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mesleğini kim ortaya atmıştır?</a:t>
            </a:r>
            <a:endParaRPr lang="tr-TR" b="0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 Freud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 Edward </a:t>
            </a:r>
            <a:r>
              <a:rPr lang="tr-TR" b="0" strike="noStrike" dirty="0" err="1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lee</a:t>
            </a:r>
            <a:endParaRPr lang="tr-TR" b="0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Edward </a:t>
            </a:r>
            <a:r>
              <a:rPr lang="tr-TR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 </a:t>
            </a:r>
            <a:r>
              <a:rPr lang="tr-TR" b="0" strike="noStrike" dirty="0" err="1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İvy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err="1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lee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 Hiçbiri </a:t>
            </a:r>
            <a:endParaRPr lang="tr-TR" sz="2800" b="0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0532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5. Türkiye’de ilk halkla ilişkiler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uygulamaları ne zaman başlamıştır?</a:t>
            </a:r>
            <a:endParaRPr lang="tr-TR" b="0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a.1961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b.1960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c.1962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d.1963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e.1965</a:t>
            </a:r>
            <a:endParaRPr lang="tr-TR" sz="2800" b="0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915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6. Türkiye’de ilk halkla ilişkiler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ajansı hangi yılda kurulmuştur?</a:t>
            </a:r>
            <a:endParaRPr lang="tr-TR" b="0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a.1971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b.1972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c.1973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d.1970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e.1975</a:t>
            </a:r>
            <a:endParaRPr lang="tr-TR" sz="2800" b="0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343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0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7. Edward </a:t>
            </a:r>
            <a:r>
              <a:rPr lang="tr-TR" dirty="0" err="1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Bernays’ın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"Hedef 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kitlelerin düşüncelerini, görüşlerini, davranışını anlamalı ve bunlardan müşterisini haberdar etmeli, aynı biçimde müşterisinin de düşüncelerini, benimsediği ilkeleri, halkın anlamasını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sağlamalı" diyerek bahsettiği kimdir?</a:t>
            </a:r>
            <a:endParaRPr lang="tr-TR" b="0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 </a:t>
            </a:r>
            <a:r>
              <a:rPr lang="tr-TR" sz="28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Ceo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 İletişim şefi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c. Halkla ilişkiler çalışanı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halkla ilişkiler danışmanı</a:t>
            </a:r>
            <a:endParaRPr lang="tr-TR" b="0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 Hiçbiri   </a:t>
            </a:r>
            <a:endParaRPr lang="tr-TR" sz="2800" b="0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134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8. 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alanında çalışacak olan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kişiler aşağıdakilerden hangisinde yanlış verilmiştir</a:t>
            </a:r>
            <a:r>
              <a:rPr lang="tr-TR" b="0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Tarafsız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olabilme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 Yorum yapma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Eleştiri 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Örgütlenme </a:t>
            </a:r>
            <a:endParaRPr lang="tr-TR" b="0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Sağduyu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genişliği</a:t>
            </a:r>
            <a:endParaRPr lang="tr-TR" sz="2800" b="0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59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9. Kuruluşların halkla ilişkiler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birimi danışmanlık rolü aşağıdaki şıklardan hangisinde yanlış verilmiştir?</a:t>
            </a:r>
            <a:endParaRPr lang="tr-TR" b="0" strike="noStrike" dirty="0" smtClean="0">
              <a:solidFill>
                <a:schemeClr val="accent1">
                  <a:lumMod val="20000"/>
                  <a:lumOff val="80000"/>
                </a:schemeClr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Ölçme 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Beklentiler </a:t>
            </a:r>
            <a:endParaRPr lang="tr-TR" b="0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Tepkiler 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Araştırma </a:t>
            </a:r>
            <a:endParaRPr lang="tr-TR" b="0" strike="noStrike" dirty="0" smtClean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Boyut  </a:t>
            </a:r>
            <a:endParaRPr lang="tr-TR" sz="2800" b="0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773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7500" lnSpcReduction="20000"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Soruları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10. 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"Müşteri </a:t>
            </a:r>
            <a:r>
              <a:rPr lang="tr-TR" dirty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memnuniyeti, motivasyon, liderlik, kalite kavramları ve yeni iletişim teknolojileri ile daima iç içe olmak durumundadır</a:t>
            </a:r>
            <a:r>
              <a:rPr lang="tr-TR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." Cümlesi işletmede hangi bölümü yansıtır</a:t>
            </a:r>
            <a:r>
              <a:rPr lang="tr-TR" b="0" strike="noStrike" dirty="0" smtClean="0">
                <a:solidFill>
                  <a:schemeClr val="accent1">
                    <a:lumMod val="20000"/>
                    <a:lumOff val="80000"/>
                  </a:schemeClr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a. Pazarlama birimleri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b. Finansman birimleri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tr-TR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</a:t>
            </a:r>
            <a:r>
              <a:rPr lang="tr-TR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ilişkiler birimleri </a:t>
            </a:r>
            <a:endParaRPr lang="tr-TR" sz="28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d. Muhasebe birimleri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e. Hiçbiri </a:t>
            </a:r>
            <a:endParaRPr lang="tr-TR" sz="2800" b="0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89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80625" cy="56705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63" name="PlaceHolder 1"/>
          <p:cNvSpPr>
            <a:spLocks noGrp="1"/>
          </p:cNvSpPr>
          <p:nvPr>
            <p:ph idx="4294967295"/>
          </p:nvPr>
        </p:nvSpPr>
        <p:spPr>
          <a:xfrm>
            <a:off x="252720" y="183600"/>
            <a:ext cx="9591840" cy="525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b="0" u="none" strike="noStrike" dirty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tr-TR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tr-TR" sz="2800" u="sng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eğerlendirme cevapları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1.d        6.d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2.e        7.d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3.a        8.b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sz="2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4.c        9.e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tr-TR" b="0" u="none" strike="noStrike" dirty="0" smtClean="0">
                <a:solidFill>
                  <a:srgbClr val="FFFF00"/>
                </a:solidFill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5.b        10.c</a:t>
            </a: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Aft>
                <a:spcPts val="329"/>
              </a:spcAft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0" algn="just">
              <a:lnSpc>
                <a:spcPct val="150000"/>
              </a:lnSpc>
              <a:spcBef>
                <a:spcPts val="1417"/>
              </a:spcBef>
              <a:buNone/>
              <a:tabLst>
                <a:tab pos="0" algn="l"/>
              </a:tabLst>
            </a:pPr>
            <a:endParaRPr lang="tr-TR" sz="2800" b="0" u="none" strike="noStrike" dirty="0">
              <a:solidFill>
                <a:srgbClr val="FFFF00"/>
              </a:solidFill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599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3810</TotalTime>
  <Words>2051</Words>
  <Application>Microsoft Office PowerPoint</Application>
  <PresentationFormat>Özel</PresentationFormat>
  <Paragraphs>420</Paragraphs>
  <Slides>51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32</vt:i4>
      </vt:variant>
      <vt:variant>
        <vt:lpstr>Slayt Başlıkları</vt:lpstr>
      </vt:variant>
      <vt:variant>
        <vt:i4>51</vt:i4>
      </vt:variant>
    </vt:vector>
  </HeadingPairs>
  <TitlesOfParts>
    <vt:vector size="88" baseType="lpstr">
      <vt:lpstr>Arial</vt:lpstr>
      <vt:lpstr>DejaVu Sans</vt:lpstr>
      <vt:lpstr>Symbol</vt:lpstr>
      <vt:lpstr>Times New Roman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Halkla İlişkiler 1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Lights</dc:title>
  <dc:subject/>
  <dc:creator>erhan çitil</dc:creator>
  <dc:description/>
  <cp:lastModifiedBy>erhan çitil</cp:lastModifiedBy>
  <cp:revision>270</cp:revision>
  <dcterms:created xsi:type="dcterms:W3CDTF">2024-02-24T12:41:21Z</dcterms:created>
  <dcterms:modified xsi:type="dcterms:W3CDTF">2024-10-22T18:30:30Z</dcterms:modified>
  <dc:language>tr-TR</dc:language>
</cp:coreProperties>
</file>